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63" r:id="rId4"/>
    <p:sldId id="285" r:id="rId5"/>
    <p:sldId id="268" r:id="rId6"/>
    <p:sldId id="305" r:id="rId7"/>
    <p:sldId id="284" r:id="rId8"/>
    <p:sldId id="269" r:id="rId9"/>
    <p:sldId id="270" r:id="rId10"/>
    <p:sldId id="271" r:id="rId11"/>
    <p:sldId id="272" r:id="rId12"/>
    <p:sldId id="275" r:id="rId13"/>
    <p:sldId id="273" r:id="rId14"/>
    <p:sldId id="276" r:id="rId15"/>
    <p:sldId id="309" r:id="rId16"/>
    <p:sldId id="310" r:id="rId17"/>
    <p:sldId id="311" r:id="rId18"/>
    <p:sldId id="278" r:id="rId19"/>
    <p:sldId id="279" r:id="rId20"/>
    <p:sldId id="280" r:id="rId21"/>
    <p:sldId id="283" r:id="rId22"/>
    <p:sldId id="312" r:id="rId23"/>
    <p:sldId id="301" r:id="rId24"/>
    <p:sldId id="265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2106" y="114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46094-1CF1-4E02-ACC9-9207251C37EC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0E0E2-F1FE-46C2-9868-FCD2E74CD8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224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9738BA-B287-4D0D-AFE9-19CE56E6951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 14"/>
          <p:cNvGrpSpPr/>
          <p:nvPr userDrawn="1"/>
        </p:nvGrpSpPr>
        <p:grpSpPr>
          <a:xfrm rot="5400000">
            <a:off x="-1049342" y="2649562"/>
            <a:ext cx="6815613" cy="1558879"/>
            <a:chOff x="-99140" y="3102422"/>
            <a:chExt cx="6815612" cy="2078505"/>
          </a:xfrm>
        </p:grpSpPr>
        <p:sp>
          <p:nvSpPr>
            <p:cNvPr id="4" name="菱形 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5" name="菱形 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6" name="菱形 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7" name="菱形 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8" name="菱形 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9" name="菱形 8"/>
            <p:cNvSpPr/>
            <p:nvPr userDrawn="1"/>
          </p:nvSpPr>
          <p:spPr>
            <a:xfrm rot="16200000" flipV="1">
              <a:off x="-99140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0" name="菱形 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3" name="菱形 12"/>
            <p:cNvSpPr/>
            <p:nvPr userDrawn="1"/>
          </p:nvSpPr>
          <p:spPr>
            <a:xfrm rot="16200000" flipV="1">
              <a:off x="5132868" y="327901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 userDrawn="1"/>
        </p:nvSpPr>
        <p:spPr>
          <a:xfrm>
            <a:off x="0" y="0"/>
            <a:ext cx="226887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20" name="文本占位符 3"/>
          <p:cNvSpPr>
            <a:spLocks noGrp="1"/>
          </p:cNvSpPr>
          <p:nvPr>
            <p:ph type="body" sz="quarter" idx="16" hasCustomPrompt="1"/>
          </p:nvPr>
        </p:nvSpPr>
        <p:spPr>
          <a:xfrm>
            <a:off x="4077253" y="1941956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5176858" y="1941955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"/>
          <p:cNvSpPr>
            <a:spLocks noGrp="1"/>
          </p:cNvSpPr>
          <p:nvPr>
            <p:ph type="body" sz="quarter" idx="18"/>
          </p:nvPr>
        </p:nvSpPr>
        <p:spPr>
          <a:xfrm>
            <a:off x="5176857" y="2595187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6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4077252" y="3510734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27" name="文本占位符 3"/>
          <p:cNvSpPr>
            <a:spLocks noGrp="1"/>
          </p:cNvSpPr>
          <p:nvPr>
            <p:ph type="body" sz="quarter" idx="20"/>
          </p:nvPr>
        </p:nvSpPr>
        <p:spPr>
          <a:xfrm>
            <a:off x="5176856" y="3510734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8" name="文本占位符 3"/>
          <p:cNvSpPr>
            <a:spLocks noGrp="1"/>
          </p:cNvSpPr>
          <p:nvPr>
            <p:ph type="body" sz="quarter" idx="21"/>
          </p:nvPr>
        </p:nvSpPr>
        <p:spPr>
          <a:xfrm>
            <a:off x="5176855" y="4163966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9" name="文本占位符 3"/>
          <p:cNvSpPr>
            <a:spLocks noGrp="1"/>
          </p:cNvSpPr>
          <p:nvPr>
            <p:ph type="body" sz="quarter" idx="22" hasCustomPrompt="1"/>
          </p:nvPr>
        </p:nvSpPr>
        <p:spPr>
          <a:xfrm>
            <a:off x="4077252" y="5079512"/>
            <a:ext cx="1099604" cy="1306469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/>
              <a:t>00</a:t>
            </a:r>
            <a:endParaRPr kumimoji="1" lang="zh-CN" altLang="en-US" dirty="0"/>
          </a:p>
        </p:txBody>
      </p:sp>
      <p:sp>
        <p:nvSpPr>
          <p:cNvPr id="30" name="文本占位符 3"/>
          <p:cNvSpPr>
            <a:spLocks noGrp="1"/>
          </p:cNvSpPr>
          <p:nvPr>
            <p:ph type="body" sz="quarter" idx="23"/>
          </p:nvPr>
        </p:nvSpPr>
        <p:spPr>
          <a:xfrm>
            <a:off x="5176856" y="5079511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l">
              <a:lnSpc>
                <a:spcPct val="100000"/>
              </a:lnSpc>
              <a:buNone/>
              <a:defRPr sz="2100" b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24"/>
          </p:nvPr>
        </p:nvSpPr>
        <p:spPr>
          <a:xfrm>
            <a:off x="5176855" y="5732743"/>
            <a:ext cx="2453977" cy="653236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t"/>
          <a:lstStyle>
            <a:lvl1pPr marL="0" indent="0" algn="l">
              <a:lnSpc>
                <a:spcPct val="130000"/>
              </a:lnSpc>
              <a:buNone/>
              <a:defRPr sz="90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矩形 32"/>
          <p:cNvSpPr/>
          <p:nvPr userDrawn="1"/>
        </p:nvSpPr>
        <p:spPr>
          <a:xfrm rot="16200000">
            <a:off x="3935314" y="-3928545"/>
            <a:ext cx="1285291" cy="9154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 userDrawn="1"/>
        </p:nvSpPr>
        <p:spPr>
          <a:xfrm>
            <a:off x="0" y="1030086"/>
            <a:ext cx="9144000" cy="122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 rot="5400000">
            <a:off x="-1315539" y="3387891"/>
            <a:ext cx="6858000" cy="82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46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361633" y="2102947"/>
            <a:ext cx="1329879" cy="3355188"/>
          </a:xfrm>
          <a:prstGeom prst="rect">
            <a:avLst/>
          </a:prstGeom>
          <a:ln>
            <a:noFill/>
          </a:ln>
        </p:spPr>
        <p:txBody>
          <a:bodyPr lIns="68580" tIns="34290" rIns="68580" bIns="34290" anchor="ctr"/>
          <a:lstStyle>
            <a:lvl1pPr marL="0" indent="0" algn="ctr">
              <a:lnSpc>
                <a:spcPct val="100000"/>
              </a:lnSpc>
              <a:buNone/>
              <a:defRPr sz="66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目录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-27384"/>
            <a:ext cx="9144000" cy="864096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6331632"/>
            <a:ext cx="9144000" cy="526368"/>
          </a:xfrm>
          <a:prstGeom prst="rect">
            <a:avLst/>
          </a:prstGeom>
          <a:solidFill>
            <a:srgbClr val="41AA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en-US" sz="1400" b="0" i="0" u="none" strike="noStrike" kern="0" cap="none" spc="0" normalizeH="0" baseline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198653" y="658813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816817" y="280465"/>
            <a:ext cx="0" cy="26193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6" y="68627"/>
            <a:ext cx="427918" cy="559685"/>
          </a:xfrm>
          <a:prstGeom prst="rect">
            <a:avLst/>
          </a:prstGeom>
        </p:spPr>
      </p:pic>
      <p:grpSp>
        <p:nvGrpSpPr>
          <p:cNvPr id="19" name="组 2"/>
          <p:cNvGrpSpPr/>
          <p:nvPr userDrawn="1"/>
        </p:nvGrpSpPr>
        <p:grpSpPr>
          <a:xfrm rot="18619072" flipV="1">
            <a:off x="7214382" y="5079336"/>
            <a:ext cx="2297255" cy="1304474"/>
            <a:chOff x="9380015" y="-365730"/>
            <a:chExt cx="3136700" cy="2374860"/>
          </a:xfrm>
        </p:grpSpPr>
        <p:sp>
          <p:nvSpPr>
            <p:cNvPr id="20" name="菱形 19"/>
            <p:cNvSpPr/>
            <p:nvPr userDrawn="1"/>
          </p:nvSpPr>
          <p:spPr>
            <a:xfrm rot="20951386" flipV="1">
              <a:off x="10933111" y="17646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8278316" flipV="1">
              <a:off x="10207845" y="1353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2" name="菱形 21"/>
            <p:cNvSpPr/>
            <p:nvPr userDrawn="1"/>
          </p:nvSpPr>
          <p:spPr>
            <a:xfrm rot="19242492" flipV="1">
              <a:off x="10633017" y="-36573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6200000" flipV="1">
              <a:off x="9380015" y="42552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19494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3329640"/>
            <a:ext cx="9144000" cy="9304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1736552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3448616"/>
            <a:ext cx="9144000" cy="9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</a:pPr>
            <a:endParaRPr kumimoji="1"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3" name="组 2"/>
          <p:cNvGrpSpPr/>
          <p:nvPr userDrawn="1"/>
        </p:nvGrpSpPr>
        <p:grpSpPr>
          <a:xfrm>
            <a:off x="-299213" y="3468288"/>
            <a:ext cx="10013954" cy="2078505"/>
            <a:chOff x="-398951" y="3102422"/>
            <a:chExt cx="13351939" cy="2078505"/>
          </a:xfrm>
        </p:grpSpPr>
        <p:sp>
          <p:nvSpPr>
            <p:cNvPr id="14" name="菱形 13"/>
            <p:cNvSpPr/>
            <p:nvPr userDrawn="1"/>
          </p:nvSpPr>
          <p:spPr>
            <a:xfrm rot="2066220" flipV="1">
              <a:off x="2855926" y="347268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5" name="菱形 14"/>
            <p:cNvSpPr/>
            <p:nvPr userDrawn="1"/>
          </p:nvSpPr>
          <p:spPr>
            <a:xfrm rot="1702185" flipV="1">
              <a:off x="1178189" y="35973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6" name="菱形 15"/>
            <p:cNvSpPr/>
            <p:nvPr userDrawn="1"/>
          </p:nvSpPr>
          <p:spPr>
            <a:xfrm rot="18278316" flipV="1">
              <a:off x="562559" y="337892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7" name="菱形 16"/>
            <p:cNvSpPr/>
            <p:nvPr userDrawn="1"/>
          </p:nvSpPr>
          <p:spPr>
            <a:xfrm rot="21253095" flipV="1">
              <a:off x="2109151" y="3228387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8" name="菱形 17"/>
            <p:cNvSpPr/>
            <p:nvPr userDrawn="1"/>
          </p:nvSpPr>
          <p:spPr>
            <a:xfrm rot="20530560" flipV="1">
              <a:off x="3796599" y="327126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19" name="菱形 18"/>
            <p:cNvSpPr/>
            <p:nvPr userDrawn="1"/>
          </p:nvSpPr>
          <p:spPr>
            <a:xfrm rot="16200000" flipV="1">
              <a:off x="-398951" y="3432979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0" name="菱形 19"/>
            <p:cNvSpPr/>
            <p:nvPr userDrawn="1"/>
          </p:nvSpPr>
          <p:spPr>
            <a:xfrm rot="1679517" flipV="1">
              <a:off x="4596801" y="310242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1" name="菱形 20"/>
            <p:cNvSpPr/>
            <p:nvPr userDrawn="1"/>
          </p:nvSpPr>
          <p:spPr>
            <a:xfrm rot="1702185" flipV="1">
              <a:off x="7201589" y="345613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3" name="菱形 22"/>
            <p:cNvSpPr/>
            <p:nvPr userDrawn="1"/>
          </p:nvSpPr>
          <p:spPr>
            <a:xfrm rot="18278316" flipV="1">
              <a:off x="6585959" y="323774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4" name="菱形 23"/>
            <p:cNvSpPr/>
            <p:nvPr userDrawn="1"/>
          </p:nvSpPr>
          <p:spPr>
            <a:xfrm rot="16200000" flipV="1">
              <a:off x="5624449" y="329179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5" name="菱形 24"/>
            <p:cNvSpPr/>
            <p:nvPr userDrawn="1"/>
          </p:nvSpPr>
          <p:spPr>
            <a:xfrm rot="2066220" flipV="1">
              <a:off x="8914472" y="3544512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6" name="菱形 25"/>
            <p:cNvSpPr/>
            <p:nvPr userDrawn="1"/>
          </p:nvSpPr>
          <p:spPr>
            <a:xfrm rot="21253095" flipV="1">
              <a:off x="8051825" y="3527700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7" name="菱形 26"/>
            <p:cNvSpPr/>
            <p:nvPr userDrawn="1"/>
          </p:nvSpPr>
          <p:spPr>
            <a:xfrm rot="20530560" flipV="1">
              <a:off x="9855145" y="3343095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  <p:sp>
          <p:nvSpPr>
            <p:cNvPr id="28" name="菱形 27"/>
            <p:cNvSpPr/>
            <p:nvPr userDrawn="1"/>
          </p:nvSpPr>
          <p:spPr>
            <a:xfrm rot="2066220" flipV="1">
              <a:off x="10428711" y="3510423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29" name="菱形 28"/>
            <p:cNvSpPr/>
            <p:nvPr userDrawn="1"/>
          </p:nvSpPr>
          <p:spPr>
            <a:xfrm rot="20530560" flipV="1">
              <a:off x="11369384" y="3309006"/>
              <a:ext cx="1583604" cy="1583604"/>
            </a:xfrm>
            <a:prstGeom prst="diamond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1100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1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r">
              <a:buNone/>
              <a:defRPr sz="36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4572002" y="1942174"/>
            <a:ext cx="4571999" cy="1033463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2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888490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3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3507409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4" name="文本占位符 3"/>
          <p:cNvSpPr>
            <a:spLocks noGrp="1"/>
          </p:cNvSpPr>
          <p:nvPr>
            <p:ph type="body" sz="quarter" idx="14"/>
          </p:nvPr>
        </p:nvSpPr>
        <p:spPr>
          <a:xfrm>
            <a:off x="6126325" y="5549733"/>
            <a:ext cx="2080621" cy="375544"/>
          </a:xfrm>
          <a:prstGeom prst="rect">
            <a:avLst/>
          </a:prstGeom>
        </p:spPr>
        <p:txBody>
          <a:bodyPr lIns="68580" tIns="34290" rIns="68580" bIns="34290" anchor="ctr"/>
          <a:lstStyle>
            <a:lvl1pPr marL="214630" indent="-214630" algn="l">
              <a:buFont typeface="Wingdings" panose="05000000000000000000" pitchFamily="2" charset="2"/>
              <a:buChar char="l"/>
              <a:defRPr sz="12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2E170-8E00-4125-BC27-85A0B97AB8F8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441CD-4B30-4F66-8132-608F669D31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ourse163.or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8" cy="68579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12662" r="2751" b="7328"/>
          <a:stretch>
            <a:fillRect/>
          </a:stretch>
        </p:blipFill>
        <p:spPr>
          <a:xfrm>
            <a:off x="174759" y="319613"/>
            <a:ext cx="1769300" cy="59472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784897"/>
            <a:ext cx="2864521" cy="21570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2267" y="2979359"/>
            <a:ext cx="7659468" cy="24430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《</a:t>
            </a: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教育研究方法</a:t>
            </a:r>
            <a:r>
              <a:rPr lang="en-US" altLang="zh-CN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》MOOC</a:t>
            </a:r>
          </a:p>
          <a:p>
            <a:pPr algn="ctr">
              <a:lnSpc>
                <a:spcPct val="150000"/>
              </a:lnSpc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选课指南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6</a:t>
            </a:r>
            <a:r>
              <a:rPr lang="zh-CN" altLang="en-US" sz="2800" b="1" dirty="0"/>
              <a:t>．点击“ </a:t>
            </a:r>
            <a:r>
              <a:rPr lang="zh-CN" altLang="en-US" sz="2800" b="1" dirty="0">
                <a:solidFill>
                  <a:srgbClr val="FF0000"/>
                </a:solidFill>
              </a:rPr>
              <a:t>立即参加</a:t>
            </a:r>
            <a:r>
              <a:rPr lang="zh-CN" altLang="en-US" sz="2800" b="1" dirty="0"/>
              <a:t>”，选课成功 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8136905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2" y="4581128"/>
            <a:ext cx="1961899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7</a:t>
            </a:r>
            <a:r>
              <a:rPr lang="zh-CN" altLang="en-US" sz="2800" b="1" dirty="0"/>
              <a:t>．进入学习页面，开始学习。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8840"/>
            <a:ext cx="7776864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9" y="2852936"/>
            <a:ext cx="158417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二、手机</a:t>
            </a:r>
            <a:r>
              <a:rPr lang="en-US" altLang="zh-CN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APP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的选课指南</a:t>
            </a:r>
            <a:endParaRPr lang="en-US" altLang="zh-CN" sz="36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进入手机软件下载中心，下载</a:t>
            </a:r>
            <a:r>
              <a:rPr lang="en-US" altLang="zh-CN" sz="2800" b="1" dirty="0"/>
              <a:t>APP</a:t>
            </a:r>
            <a:r>
              <a:rPr lang="zh-CN" altLang="en-US" sz="2800" b="1" dirty="0"/>
              <a:t>“中国大学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”。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2.</a:t>
            </a:r>
            <a:r>
              <a:rPr lang="zh-CN" altLang="en-US" sz="2800" b="1" dirty="0"/>
              <a:t>进入</a:t>
            </a:r>
            <a:r>
              <a:rPr lang="en-US" altLang="zh-CN" sz="2800" b="1" dirty="0"/>
              <a:t>APP</a:t>
            </a:r>
            <a:r>
              <a:rPr lang="zh-CN" altLang="en-US" sz="2800" b="1" dirty="0"/>
              <a:t>，点击我的账号，进行登录或注册。</a:t>
            </a:r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771284"/>
            <a:ext cx="4096104" cy="5538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996" y="5802127"/>
            <a:ext cx="93610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2800" b="1" dirty="0"/>
              <a:t>3.</a:t>
            </a:r>
            <a:r>
              <a:rPr lang="zh-CN" altLang="en-US" sz="2800" b="1" dirty="0"/>
              <a:t>可使用网易邮箱账号或爱课程账号进行登录 ，也可使用第三方账号（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、微信、微博）进行登录。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en-US" altLang="zh-CN" sz="2800" b="1" dirty="0"/>
              <a:t>  </a:t>
            </a:r>
            <a:r>
              <a:rPr lang="zh-CN" altLang="en-US" sz="2800" b="1" dirty="0"/>
              <a:t>若要使用新的账号登录，点击“注册”，注册完成点击登录即可。</a:t>
            </a: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0672" y="1124744"/>
            <a:ext cx="3391808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34" y="1088119"/>
            <a:ext cx="936105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/>
              <a:t>4.</a:t>
            </a:r>
            <a:r>
              <a:rPr lang="zh-CN" altLang="en-US" sz="2800" b="1" dirty="0"/>
              <a:t>登录成功后，前往“我的账号”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“个人信息设置”填写昵称，点击保存。（格式必须为</a:t>
            </a:r>
            <a:r>
              <a:rPr sz="2800" b="1" dirty="0">
                <a:solidFill>
                  <a:srgbClr val="FF0000"/>
                </a:solidFill>
                <a:sym typeface="+mn-ea"/>
              </a:rPr>
              <a:t>“</a:t>
            </a:r>
            <a:r>
              <a:rPr sz="2800" b="1" dirty="0">
                <a:solidFill>
                  <a:srgbClr val="FF0000"/>
                </a:solidFill>
                <a:latin typeface="+mn-ea"/>
                <a:sym typeface="+mn-ea"/>
              </a:rPr>
              <a:t>西大+</a:t>
            </a:r>
            <a:r>
              <a:rPr lang="zh-CN" sz="2800" b="1" dirty="0">
                <a:solidFill>
                  <a:srgbClr val="FF0000"/>
                </a:solidFill>
                <a:latin typeface="+mn-ea"/>
                <a:sym typeface="+mn-ea"/>
              </a:rPr>
              <a:t>学院前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sym typeface="+mn-ea"/>
              </a:rPr>
              <a:t>2</a:t>
            </a:r>
            <a:r>
              <a:rPr lang="zh-CN" sz="2800" b="1" dirty="0">
                <a:solidFill>
                  <a:srgbClr val="FF0000"/>
                </a:solidFill>
                <a:latin typeface="+mn-ea"/>
                <a:sym typeface="+mn-ea"/>
              </a:rPr>
              <a:t>字</a:t>
            </a:r>
            <a:r>
              <a:rPr sz="2800" b="1" dirty="0">
                <a:solidFill>
                  <a:srgbClr val="FF0000"/>
                </a:solidFill>
                <a:latin typeface="+mn-ea"/>
                <a:sym typeface="+mn-ea"/>
              </a:rPr>
              <a:t>+</a:t>
            </a:r>
            <a:r>
              <a:rPr lang="zh-CN" sz="2800" b="1" dirty="0">
                <a:solidFill>
                  <a:srgbClr val="FF0000"/>
                </a:solidFill>
                <a:latin typeface="+mn-ea"/>
                <a:sym typeface="+mn-ea"/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+mn-ea"/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sym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sym typeface="+mn-ea"/>
              </a:rPr>
              <a:t>字</a:t>
            </a:r>
            <a:r>
              <a:rPr sz="2800" b="1" dirty="0">
                <a:solidFill>
                  <a:srgbClr val="FF0000"/>
                </a:solidFill>
                <a:latin typeface="+mn-ea"/>
                <a:sym typeface="+mn-ea"/>
              </a:rPr>
              <a:t>”</a:t>
            </a:r>
            <a:r>
              <a:rPr lang="zh-CN" sz="2800" b="1" dirty="0">
                <a:solidFill>
                  <a:srgbClr val="FF0000"/>
                </a:solidFill>
                <a:latin typeface="+mn-ea"/>
                <a:sym typeface="+mn-ea"/>
              </a:rPr>
              <a:t>，</a:t>
            </a:r>
            <a:r>
              <a:rPr lang="zh-CN" sz="2800" b="1" dirty="0">
                <a:sym typeface="+mn-ea"/>
              </a:rPr>
              <a:t>例</a:t>
            </a:r>
            <a:r>
              <a:rPr lang="en-US" altLang="zh-CN" sz="2800" b="1" dirty="0">
                <a:sym typeface="+mn-ea"/>
              </a:rPr>
              <a:t>“</a:t>
            </a:r>
            <a:r>
              <a:rPr lang="zh-CN" altLang="en-US" sz="2800" b="1" dirty="0">
                <a:sym typeface="+mn-ea"/>
              </a:rPr>
              <a:t>西大文学</a:t>
            </a:r>
            <a:r>
              <a:rPr lang="en-US" altLang="zh-CN" sz="2800" b="1" dirty="0">
                <a:sym typeface="+mn-ea"/>
              </a:rPr>
              <a:t>17</a:t>
            </a:r>
            <a:r>
              <a:rPr lang="zh-CN" altLang="en-US" sz="2800" b="1" dirty="0">
                <a:sym typeface="+mn-ea"/>
              </a:rPr>
              <a:t>张三</a:t>
            </a:r>
            <a:r>
              <a:rPr lang="en-US" altLang="zh-CN" sz="2800" b="1" dirty="0">
                <a:sym typeface="+mn-ea"/>
              </a:rPr>
              <a:t>”</a:t>
            </a:r>
            <a:r>
              <a:rPr lang="zh-CN" altLang="en-US" sz="2800" b="1" dirty="0"/>
              <a:t>）</a:t>
            </a:r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7" y="1124744"/>
            <a:ext cx="3520042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492896"/>
            <a:ext cx="2843808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330824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/>
              <a:t>5.</a:t>
            </a:r>
            <a:r>
              <a:rPr lang="zh-CN" altLang="en-US" sz="2800" b="1" dirty="0"/>
              <a:t>此外，在手机上也可以设置课程和讨论区消息的提醒和推送。进入“设置”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“消息设置”</a:t>
            </a:r>
            <a:r>
              <a:rPr lang="en-US" altLang="zh-CN" sz="2800" b="1" dirty="0"/>
              <a:t>&gt;</a:t>
            </a:r>
            <a:r>
              <a:rPr lang="zh-CN" altLang="en-US" sz="2800" b="1" dirty="0"/>
              <a:t>“课程消息”，即可开启课程相关推送和提醒。</a:t>
            </a:r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6" y="1124744"/>
            <a:ext cx="3600399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625453"/>
            <a:ext cx="3960440" cy="88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800" b="1" dirty="0"/>
              <a:t>6.</a:t>
            </a:r>
            <a:r>
              <a:rPr lang="zh-CN" altLang="en-US" sz="2800" b="1" dirty="0"/>
              <a:t>信息设置完成 后，在主页面搜索框内 输入“教育研究方法”进行搜索。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771284"/>
            <a:ext cx="4096104" cy="553803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96" y="680611"/>
            <a:ext cx="3988600" cy="44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右箭头 1"/>
          <p:cNvSpPr/>
          <p:nvPr/>
        </p:nvSpPr>
        <p:spPr>
          <a:xfrm rot="16200000">
            <a:off x="6753927" y="1258851"/>
            <a:ext cx="775475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71812" y="2204864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输入“教育研究方法”进行搜索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/>
              <a:t>7.</a:t>
            </a:r>
            <a:r>
              <a:rPr lang="zh-CN" altLang="en-US" sz="2800" b="1" dirty="0"/>
              <a:t>选择搜索结果中的 “</a:t>
            </a:r>
            <a:r>
              <a:rPr lang="zh-CN" altLang="en-US" sz="2800" b="1" dirty="0">
                <a:solidFill>
                  <a:srgbClr val="FF0000"/>
                </a:solidFill>
              </a:rPr>
              <a:t>教育研究方法（西南大学）</a:t>
            </a:r>
            <a:r>
              <a:rPr lang="zh-CN" altLang="en-US" sz="2800" b="1" dirty="0"/>
              <a:t>”，点击进入 。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4097" y="771284"/>
            <a:ext cx="3183701" cy="553803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22220"/>
            <a:ext cx="3240361" cy="88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/>
              <a:t>8.</a:t>
            </a:r>
            <a:r>
              <a:rPr lang="zh-CN" altLang="en-US" sz="2800" b="1" dirty="0"/>
              <a:t>进入“教育研究方法”课程页面，点击“立即参加”，选课成功。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9" y="908720"/>
            <a:ext cx="3779912" cy="53946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105" y="2280268"/>
            <a:ext cx="1349896" cy="88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619672" y="2761183"/>
            <a:ext cx="6408712" cy="1568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一、 </a:t>
            </a:r>
            <a:r>
              <a:rPr lang="en-US" altLang="zh-CN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PC</a:t>
            </a: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端的选课指南</a:t>
            </a:r>
            <a:endParaRPr lang="en-US" altLang="zh-CN" sz="32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10"/>
          <p:cNvSpPr txBox="1"/>
          <p:nvPr/>
        </p:nvSpPr>
        <p:spPr>
          <a:xfrm>
            <a:off x="457200" y="1124744"/>
            <a:ext cx="4040188" cy="500141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 dirty="0"/>
              <a:t>9.</a:t>
            </a:r>
            <a:r>
              <a:rPr lang="zh-CN" altLang="en-US" sz="2800" b="1" dirty="0"/>
              <a:t>进入学习页面，点击视频、文档或讨论就可以观看视频、阅读文档和参与课堂讨论啦！</a:t>
            </a:r>
            <a:endParaRPr lang="en-US" altLang="zh-CN" sz="2800" b="1" dirty="0"/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8398" y="908720"/>
            <a:ext cx="3445602" cy="539465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398" y="2420887"/>
            <a:ext cx="3445603" cy="57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5" y="3592907"/>
            <a:ext cx="755576" cy="739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3571445"/>
            <a:ext cx="2075755" cy="782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右箭头 8"/>
          <p:cNvSpPr/>
          <p:nvPr/>
        </p:nvSpPr>
        <p:spPr>
          <a:xfrm>
            <a:off x="5020660" y="3814222"/>
            <a:ext cx="775475" cy="2700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 rot="16200000">
            <a:off x="8412133" y="4620597"/>
            <a:ext cx="775475" cy="2423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77294" y="3612478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点击即可观看和阅览</a:t>
            </a:r>
          </a:p>
        </p:txBody>
      </p:sp>
      <p:sp>
        <p:nvSpPr>
          <p:cNvPr id="13" name="矩形 12"/>
          <p:cNvSpPr/>
          <p:nvPr/>
        </p:nvSpPr>
        <p:spPr>
          <a:xfrm>
            <a:off x="6697150" y="5229200"/>
            <a:ext cx="2448272" cy="72008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点击即可下载课件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1870" y="236855"/>
            <a:ext cx="30099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APP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577" y="1442288"/>
            <a:ext cx="6408712" cy="12604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三、</a:t>
            </a:r>
            <a:r>
              <a:rPr 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QQ</a:t>
            </a: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群</a:t>
            </a:r>
            <a:r>
              <a:rPr 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:516558252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  <p:sp>
        <p:nvSpPr>
          <p:cNvPr id="6" name="内容占位符 10"/>
          <p:cNvSpPr txBox="1"/>
          <p:nvPr/>
        </p:nvSpPr>
        <p:spPr>
          <a:xfrm>
            <a:off x="1477089" y="2924944"/>
            <a:ext cx="6299200" cy="271970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800" b="1" dirty="0"/>
              <a:t>        为便于学习交流和相关咨询，请加入课程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群！</a:t>
            </a:r>
            <a:endParaRPr lang="en-US" altLang="zh-CN" sz="2800" b="1" dirty="0"/>
          </a:p>
          <a:p>
            <a:pPr marL="0" indent="0">
              <a:buNone/>
            </a:pPr>
            <a:endParaRPr lang="en-US" altLang="zh-CN" sz="2800" b="1" dirty="0"/>
          </a:p>
          <a:p>
            <a:pPr marL="0" indent="0">
              <a:buNone/>
            </a:pPr>
            <a:r>
              <a:rPr lang="zh-CN" altLang="en-US" sz="2800" b="1" dirty="0"/>
              <a:t>入群申请和群备注名修改：</a:t>
            </a:r>
          </a:p>
          <a:p>
            <a:pPr marL="0" indent="0">
              <a:buNone/>
            </a:pPr>
            <a:r>
              <a:rPr lang="zh-CN" altLang="en-US" sz="2800" b="1" dirty="0"/>
              <a:t>       </a:t>
            </a:r>
            <a:r>
              <a:rPr lang="zh-CN" altLang="en-US" sz="2800" b="1" dirty="0">
                <a:solidFill>
                  <a:srgbClr val="FF0000"/>
                </a:solidFill>
              </a:rPr>
              <a:t>   学院首字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字</a:t>
            </a:r>
            <a:r>
              <a:rPr lang="zh-CN" altLang="en-US" sz="2800" b="1" dirty="0"/>
              <a:t>  </a:t>
            </a:r>
          </a:p>
          <a:p>
            <a:pPr marL="0" indent="0">
              <a:buNone/>
            </a:pPr>
            <a:r>
              <a:rPr lang="zh-CN" altLang="en-US" sz="2800" b="1" dirty="0"/>
              <a:t>           例：文学</a:t>
            </a:r>
            <a:r>
              <a:rPr lang="en-US" altLang="zh-CN" sz="2800" b="1" dirty="0"/>
              <a:t>17</a:t>
            </a:r>
            <a:r>
              <a:rPr lang="zh-CN" altLang="en-US" sz="2800" b="1" dirty="0"/>
              <a:t>张三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2800" b="1" dirty="0"/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5"/>
          <p:cNvSpPr txBox="1"/>
          <p:nvPr/>
        </p:nvSpPr>
        <p:spPr>
          <a:xfrm>
            <a:off x="1367644" y="1484784"/>
            <a:ext cx="6408712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altLang="zh-CN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 四、联系方式</a:t>
            </a:r>
            <a:endParaRPr lang="zh-CN" altLang="en-US" sz="2000" b="1" spc="3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内容占位符 10"/>
          <p:cNvSpPr txBox="1"/>
          <p:nvPr/>
        </p:nvSpPr>
        <p:spPr>
          <a:xfrm>
            <a:off x="1477088" y="2924944"/>
            <a:ext cx="6695312" cy="271970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en-US" sz="2800" b="1" dirty="0"/>
              <a:t>选课过程或学习中有任何问题欢迎联系周老师！</a:t>
            </a:r>
            <a:endParaRPr lang="en-US" altLang="zh-CN" sz="2800" b="1" dirty="0"/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2800" b="1" dirty="0"/>
              <a:t>邮箱：</a:t>
            </a:r>
            <a:r>
              <a:rPr lang="en-US" altLang="zh-CN" sz="2800" b="1" dirty="0"/>
              <a:t>zhqjojo@126.com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2800" b="1" dirty="0"/>
              <a:t>手机：</a:t>
            </a:r>
            <a:r>
              <a:rPr lang="en-US" altLang="zh-CN" sz="2800" b="1" dirty="0">
                <a:solidFill>
                  <a:schemeClr val="tx2"/>
                </a:solidFill>
              </a:rPr>
              <a:t>13012345161</a:t>
            </a: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71740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06500" y="1706245"/>
            <a:ext cx="6878955" cy="28984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请各位同学选课成功后务必关注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QQ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群，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邮箱或者课程首页的公告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，我们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会随时发布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课程通知哟！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304258" y="2180862"/>
            <a:ext cx="4571999" cy="1033463"/>
          </a:xfrm>
        </p:spPr>
        <p:txBody>
          <a:bodyPr lIns="68580" tIns="34290" rIns="68580" bIns="34290" anchor="ctr"/>
          <a:lstStyle/>
          <a:p>
            <a:pPr algn="ctr"/>
            <a:r>
              <a:rPr kumimoji="1" lang="zh-CN" altLang="en-US" sz="4800" dirty="0">
                <a:solidFill>
                  <a:schemeClr val="accent1"/>
                </a:solidFill>
              </a:rPr>
              <a:t>谢谢观看</a:t>
            </a:r>
            <a:r>
              <a:rPr kumimoji="1" lang="en-US" altLang="zh-CN" sz="4800" dirty="0">
                <a:solidFill>
                  <a:schemeClr val="accent1"/>
                </a:solidFill>
              </a:rPr>
              <a:t>!</a:t>
            </a:r>
            <a:endParaRPr kumimoji="1" lang="zh-CN" altLang="en-US" sz="4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2830" y="9003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1.</a:t>
            </a:r>
            <a:r>
              <a:rPr lang="zh-CN" altLang="en-US" sz="2800" b="1" dirty="0"/>
              <a:t>登录中国大学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网，网址为 </a:t>
            </a:r>
            <a:r>
              <a:rPr lang="en-US" altLang="zh-CN" sz="2800" b="1" dirty="0">
                <a:hlinkClick r:id="rId3"/>
              </a:rPr>
              <a:t>https://www.icourse163.org/</a:t>
            </a:r>
            <a:endParaRPr lang="zh-CN" altLang="en-US" sz="28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15" y="2007235"/>
            <a:ext cx="8168005" cy="42506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130" y="2198370"/>
            <a:ext cx="8596630" cy="36753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5190" y="823342"/>
            <a:ext cx="81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．点击页面右侧进行登录或 注册（已有账号可直接登录）。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287" y="2114654"/>
            <a:ext cx="86409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5380" y="83556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 可使用网易邮箱账号或爱课程账号登录，也可使用第三方账号登录（微信、</a:t>
            </a:r>
            <a:r>
              <a:rPr lang="en-US" altLang="zh-CN" sz="2800" b="1" dirty="0"/>
              <a:t>QQ</a:t>
            </a:r>
            <a:r>
              <a:rPr lang="zh-CN" altLang="en-US" sz="2800" b="1" dirty="0"/>
              <a:t>、微博等）。</a:t>
            </a:r>
          </a:p>
        </p:txBody>
      </p:sp>
      <p:sp>
        <p:nvSpPr>
          <p:cNvPr id="7" name="矩形 6"/>
          <p:cNvSpPr/>
          <p:nvPr/>
        </p:nvSpPr>
        <p:spPr>
          <a:xfrm>
            <a:off x="403920" y="5257269"/>
            <a:ext cx="817240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/>
              <a:t> </a:t>
            </a:r>
            <a:r>
              <a:rPr lang="zh-CN" altLang="en-US" sz="2800" b="1" dirty="0"/>
              <a:t>若要使用新的账号登录，点击“去注册”，注册完成点击登录即可。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" y="1916430"/>
            <a:ext cx="8310245" cy="3478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931" y="4360664"/>
            <a:ext cx="86409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45" y="2199640"/>
            <a:ext cx="8387080" cy="31445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1460" y="835025"/>
            <a:ext cx="86417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3.</a:t>
            </a:r>
            <a:r>
              <a:rPr lang="zh-CN" altLang="en-US" sz="2800" b="1" dirty="0"/>
              <a:t>登录成功后，点击右上图标下拉菜单中的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设置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，填写相关资料，点击保存。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915" y="2304415"/>
            <a:ext cx="579120" cy="63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925" y="2354580"/>
            <a:ext cx="6116320" cy="39382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09990" y="869221"/>
            <a:ext cx="817240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4.</a:t>
            </a:r>
            <a:r>
              <a:rPr lang="zh-CN" altLang="en-US" sz="2800" b="1" dirty="0"/>
              <a:t> </a:t>
            </a:r>
            <a:r>
              <a:rPr sz="2800" b="1" dirty="0"/>
              <a:t>为确保成绩</a:t>
            </a:r>
            <a:r>
              <a:rPr lang="zh-CN" sz="2800" b="1" dirty="0"/>
              <a:t>经</a:t>
            </a:r>
            <a:r>
              <a:rPr sz="2800" b="1" dirty="0"/>
              <a:t>教务</a:t>
            </a:r>
            <a:r>
              <a:rPr lang="zh-CN" sz="2800" b="1" dirty="0"/>
              <a:t>处</a:t>
            </a:r>
            <a:r>
              <a:rPr sz="2800" b="1" dirty="0"/>
              <a:t>认证，昵称格式必须是：</a:t>
            </a:r>
            <a:r>
              <a:rPr sz="2800" b="1" dirty="0">
                <a:solidFill>
                  <a:srgbClr val="FF0000"/>
                </a:solidFill>
              </a:rPr>
              <a:t>“西大+</a:t>
            </a:r>
            <a:r>
              <a:rPr lang="zh-CN" sz="2800" b="1" dirty="0">
                <a:solidFill>
                  <a:srgbClr val="FF0000"/>
                </a:solidFill>
              </a:rPr>
              <a:t>学院前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sz="2800" b="1" dirty="0">
                <a:solidFill>
                  <a:srgbClr val="FF0000"/>
                </a:solidFill>
              </a:rPr>
              <a:t>字</a:t>
            </a:r>
            <a:r>
              <a:rPr sz="2800" b="1" dirty="0">
                <a:solidFill>
                  <a:srgbClr val="FF0000"/>
                </a:solidFill>
              </a:rPr>
              <a:t>+</a:t>
            </a:r>
            <a:r>
              <a:rPr lang="zh-CN" sz="2800" b="1" dirty="0">
                <a:solidFill>
                  <a:srgbClr val="FF0000"/>
                </a:solidFill>
              </a:rPr>
              <a:t>年级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</a:rPr>
              <a:t>姓名前</a:t>
            </a:r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字</a:t>
            </a:r>
            <a:r>
              <a:rPr sz="2800" b="1" dirty="0">
                <a:solidFill>
                  <a:srgbClr val="FF0000"/>
                </a:solidFill>
              </a:rPr>
              <a:t>”</a:t>
            </a:r>
            <a:r>
              <a:rPr lang="zh-CN" sz="2800" b="1" dirty="0">
                <a:solidFill>
                  <a:srgbClr val="FF0000"/>
                </a:solidFill>
              </a:rPr>
              <a:t>，</a:t>
            </a:r>
            <a:r>
              <a:rPr lang="zh-CN" sz="2800" b="1" dirty="0">
                <a:solidFill>
                  <a:schemeClr val="tx1"/>
                </a:solidFill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</a:rPr>
              <a:t>西大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文学</a:t>
            </a:r>
            <a:r>
              <a:rPr lang="en-US" altLang="zh-CN" sz="2800" b="1" dirty="0">
                <a:solidFill>
                  <a:schemeClr val="tx1"/>
                </a:solidFill>
                <a:sym typeface="+mn-ea"/>
              </a:rPr>
              <a:t>17</a:t>
            </a:r>
            <a:r>
              <a:rPr lang="zh-CN" altLang="en-US" sz="2800" b="1" dirty="0">
                <a:solidFill>
                  <a:schemeClr val="tx1"/>
                </a:solidFill>
                <a:sym typeface="+mn-ea"/>
              </a:rPr>
              <a:t>张三</a:t>
            </a:r>
            <a:r>
              <a:rPr lang="en-US" altLang="zh-CN" sz="2800" b="1" dirty="0">
                <a:solidFill>
                  <a:schemeClr val="tx1"/>
                </a:solidFill>
              </a:rPr>
              <a:t>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642" y="4983060"/>
            <a:ext cx="3788523" cy="54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835" y="857791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4</a:t>
            </a:r>
            <a:r>
              <a:rPr lang="zh-CN" altLang="en-US" sz="2800" b="1" dirty="0"/>
              <a:t>．登录成功后，进入“中国大学</a:t>
            </a:r>
            <a:r>
              <a:rPr lang="en-US" altLang="zh-CN" sz="2800" b="1" dirty="0"/>
              <a:t>MOOC</a:t>
            </a:r>
            <a:r>
              <a:rPr lang="zh-CN" altLang="en-US" sz="2800" b="1" dirty="0"/>
              <a:t>”主页，在搜索框内输入“教育研究方法”进行搜索。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" y="2146300"/>
            <a:ext cx="8526780" cy="256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445" y="2243455"/>
            <a:ext cx="3640455" cy="150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1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5.</a:t>
            </a:r>
            <a:r>
              <a:rPr lang="zh-CN" altLang="en-US" sz="2800" b="1" dirty="0"/>
              <a:t>选择搜索结果中的 “</a:t>
            </a:r>
            <a:r>
              <a:rPr lang="zh-CN" altLang="en-US" sz="2800" b="1" dirty="0">
                <a:solidFill>
                  <a:srgbClr val="FF0000"/>
                </a:solidFill>
              </a:rPr>
              <a:t>教育研究方法（西南大学）”，</a:t>
            </a:r>
            <a:r>
              <a:rPr lang="zh-CN" altLang="en-US" sz="2800" b="1" dirty="0"/>
              <a:t>点击进入 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65374"/>
            <a:ext cx="7740352" cy="3367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303127"/>
            <a:ext cx="379816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91870" y="236855"/>
            <a:ext cx="28028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 </a:t>
            </a:r>
            <a:r>
              <a:rPr lang="en-US" altLang="zh-CN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PC</a:t>
            </a:r>
            <a:r>
              <a:rPr lang="zh-CN" altLang="en-US" b="1" spc="3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端的选课指南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695</Words>
  <Application>Microsoft Office PowerPoint</Application>
  <PresentationFormat>全屏显示(4:3)</PresentationFormat>
  <Paragraphs>87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楷体</vt:lpstr>
      <vt:lpstr>宋体</vt:lpstr>
      <vt:lpstr>微软雅黑</vt:lpstr>
      <vt:lpstr>Arial</vt:lpstr>
      <vt:lpstr>Calibri</vt:lpstr>
      <vt:lpstr>Century Gothic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ZQ</cp:lastModifiedBy>
  <cp:revision>32</cp:revision>
  <dcterms:created xsi:type="dcterms:W3CDTF">2017-04-02T09:18:00Z</dcterms:created>
  <dcterms:modified xsi:type="dcterms:W3CDTF">2020-09-08T02:04:01Z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